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sldIdLst>
    <p:sldId id="297" r:id="rId4"/>
    <p:sldId id="298" r:id="rId5"/>
    <p:sldId id="282" r:id="rId6"/>
    <p:sldId id="276" r:id="rId7"/>
    <p:sldId id="283" r:id="rId8"/>
    <p:sldId id="284" r:id="rId9"/>
    <p:sldId id="257" r:id="rId10"/>
    <p:sldId id="289" r:id="rId11"/>
    <p:sldId id="285" r:id="rId12"/>
    <p:sldId id="288" r:id="rId13"/>
    <p:sldId id="281" r:id="rId14"/>
    <p:sldId id="256" r:id="rId15"/>
    <p:sldId id="291" r:id="rId16"/>
    <p:sldId id="292" r:id="rId17"/>
    <p:sldId id="293" r:id="rId18"/>
    <p:sldId id="294" r:id="rId19"/>
    <p:sldId id="29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A2924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01DFF-1740-48EA-894A-87DE7BFE2FEC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01E6F-B063-43CF-B732-E8BBAB5E9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3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F69F1B-D930-42E0-A688-4136234D1722}" type="slidenum">
              <a:rPr lang="en-US" altLang="en-US" sz="120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55593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2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2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75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7534157-ACFD-4294-A01B-61DF4D452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62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24CD4F0-2325-4F9F-9B6E-219A12ED70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68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FDB44BA-1671-41B1-AC2C-9FF78A11C7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9241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976D3AD-797A-48AF-980B-591D3A0ADF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299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685A10A-7F48-443E-95C5-4A41F7BEC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113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99F09D-207B-4E68-BF6D-AF09D1623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241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CD0D584-7EEB-4120-BD67-6BC60778D4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13419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5896BF-B59F-45C4-AB72-6815ECE2AC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76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100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1288DE-A290-4F80-B189-97BE7D474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2234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84E672-B55B-4806-BD0C-BE0429A95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36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4281678-12D4-412B-9E53-FE30028133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2686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768BCAF-E730-40CD-B28A-D363C98CE9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677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CF7A67F-934B-4CFA-AFBD-0AFBBB52CC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455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00D64DB-AE8A-4AD4-9A2C-5FBD82E1B3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4595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3A3FDA-F6F1-41F6-876B-D2EC82F06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430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05A13B4-391D-464A-A3D8-C06DD106C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954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8505FB-0EF6-4013-BB4D-7A768E3CAF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50258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FB3C9EB-8187-43D2-A976-41850B55F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8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825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ADB4DC9-BFA8-465D-A9B2-4C3D28F2AA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011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26ABC2E-B161-40F8-B4D7-089954269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8761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A8A446-4277-49ED-91F0-D36C844C73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914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78EC7F-F850-49D9-8755-E1BBF6A33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45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9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2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7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7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28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9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8901-63DC-4788-8CD6-2293FB9B064A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F0753-45B2-4F10-BCFB-20A42EE96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8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A104FF-5E87-4044-94D7-2DB452440C2E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98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>
                <a:solidFill>
                  <a:srgbClr val="000000"/>
                </a:solidFill>
                <a:latin typeface=".VnTime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BD1E38-D0E9-488E-8EBE-0874E44F78D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64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.VnTime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11463" y="3668737"/>
            <a:ext cx="66913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500" b="1" dirty="0" smtClean="0">
                <a:solidFill>
                  <a:srgbClr val="2626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MÔN: TOÁN </a:t>
            </a:r>
            <a:endParaRPr lang="en-US" altLang="en-US" sz="4500" b="1" dirty="0">
              <a:solidFill>
                <a:srgbClr val="2626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811463" y="1524000"/>
            <a:ext cx="6819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altLang="en-US" sz="27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TIỂU HỌC </a:t>
            </a:r>
            <a:r>
              <a:rPr lang="en-GB" altLang="en-US" sz="27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NGỌC HÂN</a:t>
            </a:r>
            <a:endParaRPr lang="vi-VN" altLang="en-US" sz="27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3361531" y="2296331"/>
            <a:ext cx="55911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GIẢNG ĐIỆN TỬ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LỚP </a:t>
            </a:r>
            <a:r>
              <a:rPr lang="en-US" altLang="en-US" sz="3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vi-VN" altLang="en-US" sz="3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53372"/>
      </p:ext>
    </p:extLst>
  </p:cSld>
  <p:clrMapOvr>
    <a:masterClrMapping/>
  </p:clrMapOvr>
  <p:transition spd="slow" advTm="3686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50233" y="2482155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70320" y="775432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B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98322" y="3208469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cs typeface="Arial" panose="020B0604020202020204" pitchFamily="34" charset="0"/>
              </a:rPr>
              <a:t>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089052" y="668493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cs typeface="Arial" panose="020B0604020202020204" pitchFamily="34" charset="0"/>
              </a:rPr>
              <a:t>D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3329670" y="1314647"/>
            <a:ext cx="1219200" cy="128167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155033" y="1701285"/>
            <a:ext cx="60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535895" y="1333035"/>
            <a:ext cx="2209800" cy="191293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714590" y="1175701"/>
            <a:ext cx="1596264" cy="2078402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122322" y="306723"/>
            <a:ext cx="609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 Box 82"/>
          <p:cNvSpPr txBox="1">
            <a:spLocks noChangeArrowheads="1"/>
          </p:cNvSpPr>
          <p:nvPr/>
        </p:nvSpPr>
        <p:spPr bwMode="auto">
          <a:xfrm rot="19014595">
            <a:off x="3133092" y="1351988"/>
            <a:ext cx="1045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2cm</a:t>
            </a:r>
          </a:p>
        </p:txBody>
      </p:sp>
      <p:sp>
        <p:nvSpPr>
          <p:cNvPr id="14" name="Text Box 82"/>
          <p:cNvSpPr txBox="1">
            <a:spLocks noChangeArrowheads="1"/>
          </p:cNvSpPr>
          <p:nvPr/>
        </p:nvSpPr>
        <p:spPr bwMode="auto">
          <a:xfrm rot="2576305">
            <a:off x="5208602" y="1572200"/>
            <a:ext cx="1045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4</a:t>
            </a:r>
            <a:r>
              <a:rPr lang="en-US" altLang="en-US" sz="3200" b="1" dirty="0" smtClean="0">
                <a:cs typeface="Arial" panose="020B0604020202020204" pitchFamily="34" charset="0"/>
              </a:rPr>
              <a:t>cm</a:t>
            </a:r>
            <a:endParaRPr lang="en-US" altLang="en-US" sz="3200" b="1" dirty="0">
              <a:cs typeface="Arial" panose="020B0604020202020204" pitchFamily="34" charset="0"/>
            </a:endParaRPr>
          </a:p>
        </p:txBody>
      </p:sp>
      <p:sp>
        <p:nvSpPr>
          <p:cNvPr id="15" name="Text Box 82"/>
          <p:cNvSpPr txBox="1">
            <a:spLocks noChangeArrowheads="1"/>
          </p:cNvSpPr>
          <p:nvPr/>
        </p:nvSpPr>
        <p:spPr bwMode="auto">
          <a:xfrm rot="18513960">
            <a:off x="6810783" y="1448252"/>
            <a:ext cx="10451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cs typeface="Arial" panose="020B0604020202020204" pitchFamily="34" charset="0"/>
              </a:rPr>
              <a:t>3</a:t>
            </a:r>
            <a:r>
              <a:rPr lang="en-US" altLang="en-US" sz="3200" b="1" dirty="0" smtClean="0">
                <a:cs typeface="Arial" panose="020B0604020202020204" pitchFamily="34" charset="0"/>
              </a:rPr>
              <a:t>cm</a:t>
            </a:r>
            <a:endParaRPr lang="en-US" altLang="en-US" sz="3200" b="1" dirty="0"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3436" y="4045270"/>
            <a:ext cx="71086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</a:t>
            </a:r>
            <a:r>
              <a:rPr lang="en-US" sz="40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ộ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gấp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khúc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ABCD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56562" y="3891381"/>
            <a:ext cx="37695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AB +BC +CD</a:t>
            </a:r>
            <a:r>
              <a:rPr lang="vi-VN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55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43882" y="2999098"/>
            <a:ext cx="20361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44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altLang="en-US" sz="4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00826" y="3870199"/>
            <a:ext cx="87183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4305" y="4639640"/>
            <a:ext cx="29033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3 =</a:t>
            </a:r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0749" y="5411273"/>
            <a:ext cx="39821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26377" y="0"/>
            <a:ext cx="6389091" cy="3226744"/>
            <a:chOff x="1308592" y="-238181"/>
            <a:chExt cx="6389091" cy="3226744"/>
          </a:xfrm>
        </p:grpSpPr>
        <p:grpSp>
          <p:nvGrpSpPr>
            <p:cNvPr id="20" name="Group 19"/>
            <p:cNvGrpSpPr/>
            <p:nvPr/>
          </p:nvGrpSpPr>
          <p:grpSpPr>
            <a:xfrm>
              <a:off x="1308592" y="165196"/>
              <a:ext cx="6389091" cy="2823367"/>
              <a:chOff x="1308592" y="165196"/>
              <a:chExt cx="6389091" cy="2823367"/>
            </a:xfrm>
          </p:grpSpPr>
          <p:sp>
            <p:nvSpPr>
              <p:cNvPr id="22" name="Line 69"/>
              <p:cNvSpPr>
                <a:spLocks noChangeShapeType="1"/>
              </p:cNvSpPr>
              <p:nvPr/>
            </p:nvSpPr>
            <p:spPr bwMode="auto">
              <a:xfrm flipV="1">
                <a:off x="5758628" y="631357"/>
                <a:ext cx="1623940" cy="1782827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3" name="Group 22"/>
              <p:cNvGrpSpPr/>
              <p:nvPr/>
            </p:nvGrpSpPr>
            <p:grpSpPr>
              <a:xfrm>
                <a:off x="1308592" y="165196"/>
                <a:ext cx="6389091" cy="2823367"/>
                <a:chOff x="1308592" y="165196"/>
                <a:chExt cx="6389091" cy="2823367"/>
              </a:xfrm>
            </p:grpSpPr>
            <p:sp>
              <p:nvSpPr>
                <p:cNvPr id="24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788688" y="697541"/>
                  <a:ext cx="1224276" cy="1319666"/>
                </a:xfrm>
                <a:prstGeom prst="line">
                  <a:avLst/>
                </a:prstGeom>
                <a:noFill/>
                <a:ln w="381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Line 68"/>
                <p:cNvSpPr>
                  <a:spLocks noChangeShapeType="1"/>
                </p:cNvSpPr>
                <p:nvPr/>
              </p:nvSpPr>
              <p:spPr bwMode="auto">
                <a:xfrm>
                  <a:off x="3016762" y="675108"/>
                  <a:ext cx="2751051" cy="1739077"/>
                </a:xfrm>
                <a:prstGeom prst="line">
                  <a:avLst/>
                </a:prstGeom>
                <a:noFill/>
                <a:ln w="381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1308592" y="165196"/>
                  <a:ext cx="6389091" cy="2823367"/>
                  <a:chOff x="1308592" y="165196"/>
                  <a:chExt cx="6389091" cy="2823367"/>
                </a:xfrm>
              </p:grpSpPr>
              <p:sp>
                <p:nvSpPr>
                  <p:cNvPr id="27" name="Text Box 82"/>
                  <p:cNvSpPr txBox="1">
                    <a:spLocks noChangeArrowheads="1"/>
                  </p:cNvSpPr>
                  <p:nvPr/>
                </p:nvSpPr>
                <p:spPr bwMode="auto">
                  <a:xfrm rot="-2585405">
                    <a:off x="1851422" y="644382"/>
                    <a:ext cx="1045165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2cm</a:t>
                    </a:r>
                  </a:p>
                </p:txBody>
              </p:sp>
              <p:sp>
                <p:nvSpPr>
                  <p:cNvPr id="28" name="Text Box 83"/>
                  <p:cNvSpPr txBox="1">
                    <a:spLocks noChangeArrowheads="1"/>
                  </p:cNvSpPr>
                  <p:nvPr/>
                </p:nvSpPr>
                <p:spPr bwMode="auto">
                  <a:xfrm rot="1993624">
                    <a:off x="3914268" y="967415"/>
                    <a:ext cx="140105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4cm</a:t>
                    </a:r>
                  </a:p>
                </p:txBody>
              </p:sp>
              <p:sp>
                <p:nvSpPr>
                  <p:cNvPr id="29" name="Text Box 84"/>
                  <p:cNvSpPr txBox="1">
                    <a:spLocks noChangeArrowheads="1"/>
                  </p:cNvSpPr>
                  <p:nvPr/>
                </p:nvSpPr>
                <p:spPr bwMode="auto">
                  <a:xfrm rot="-2976049">
                    <a:off x="5707428" y="986035"/>
                    <a:ext cx="1045165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3cm</a:t>
                    </a:r>
                  </a:p>
                </p:txBody>
              </p:sp>
              <p:sp>
                <p:nvSpPr>
                  <p:cNvPr id="30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8592" y="1777641"/>
                    <a:ext cx="48403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A</a:t>
                    </a:r>
                  </a:p>
                </p:txBody>
              </p:sp>
              <p:sp>
                <p:nvSpPr>
                  <p:cNvPr id="31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37917" y="165196"/>
                    <a:ext cx="48403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B</a:t>
                    </a:r>
                  </a:p>
                </p:txBody>
              </p:sp>
              <p:sp>
                <p:nvSpPr>
                  <p:cNvPr id="32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61950" y="2403788"/>
                    <a:ext cx="609600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C</a:t>
                    </a:r>
                  </a:p>
                </p:txBody>
              </p:sp>
              <p:sp>
                <p:nvSpPr>
                  <p:cNvPr id="33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86189" y="284681"/>
                    <a:ext cx="311494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cs typeface="Arial" panose="020B0604020202020204" pitchFamily="34" charset="0"/>
                      </a:rPr>
                      <a:t>D</a:t>
                    </a:r>
                  </a:p>
                </p:txBody>
              </p:sp>
              <p:sp>
                <p:nvSpPr>
                  <p:cNvPr id="34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8220" y="1162087"/>
                    <a:ext cx="484036" cy="12003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7200" dirty="0">
                        <a:solidFill>
                          <a:srgbClr val="FF0000"/>
                        </a:solidFill>
                        <a:cs typeface="Arial" panose="020B0604020202020204" pitchFamily="34" charset="0"/>
                      </a:rPr>
                      <a:t>.</a:t>
                    </a:r>
                  </a:p>
                </p:txBody>
              </p:sp>
            </p:grpSp>
          </p:grpSp>
        </p:grpSp>
        <p:sp>
          <p:nvSpPr>
            <p:cNvPr id="21" name="Text Box 75"/>
            <p:cNvSpPr txBox="1">
              <a:spLocks noChangeArrowheads="1"/>
            </p:cNvSpPr>
            <p:nvPr/>
          </p:nvSpPr>
          <p:spPr bwMode="auto">
            <a:xfrm>
              <a:off x="7201072" y="-238181"/>
              <a:ext cx="48403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7200" dirty="0">
                  <a:solidFill>
                    <a:srgbClr val="CC0000"/>
                  </a:solidFill>
                  <a:cs typeface="Arial" panose="020B0604020202020204" pitchFamily="34" charset="0"/>
                </a:rPr>
                <a:t>.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6626293" y="4639639"/>
            <a:ext cx="17828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9 (cm)</a:t>
            </a:r>
          </a:p>
        </p:txBody>
      </p:sp>
    </p:spTree>
    <p:extLst>
      <p:ext uri="{BB962C8B-B14F-4D97-AF65-F5344CB8AC3E}">
        <p14:creationId xmlns:p14="http://schemas.microsoft.com/office/powerpoint/2010/main" val="3671385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30757" y="1679126"/>
            <a:ext cx="9029163" cy="2738327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800" b="1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0266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74625" y="392114"/>
            <a:ext cx="1148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Nối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6147" name="Text Box 17"/>
          <p:cNvSpPr txBox="1">
            <a:spLocks noChangeArrowheads="1"/>
          </p:cNvSpPr>
          <p:nvPr/>
        </p:nvSpPr>
        <p:spPr bwMode="auto">
          <a:xfrm>
            <a:off x="880533" y="2282826"/>
            <a:ext cx="5283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Hai đoạn thẳng.</a:t>
            </a:r>
          </a:p>
        </p:txBody>
      </p:sp>
      <p:grpSp>
        <p:nvGrpSpPr>
          <p:cNvPr id="6150" name="Group 37"/>
          <p:cNvGrpSpPr>
            <a:grpSpLocks/>
          </p:cNvGrpSpPr>
          <p:nvPr/>
        </p:nvGrpSpPr>
        <p:grpSpPr bwMode="auto">
          <a:xfrm>
            <a:off x="50800" y="2074863"/>
            <a:ext cx="4538133" cy="2989262"/>
            <a:chOff x="24" y="1314"/>
            <a:chExt cx="2144" cy="1883"/>
          </a:xfrm>
        </p:grpSpPr>
        <p:sp>
          <p:nvSpPr>
            <p:cNvPr id="8220" name="Text Box 19"/>
            <p:cNvSpPr txBox="1">
              <a:spLocks noChangeArrowheads="1"/>
            </p:cNvSpPr>
            <p:nvPr/>
          </p:nvSpPr>
          <p:spPr bwMode="auto">
            <a:xfrm>
              <a:off x="24" y="2163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21" name="Text Box 21"/>
            <p:cNvSpPr txBox="1">
              <a:spLocks noChangeArrowheads="1"/>
            </p:cNvSpPr>
            <p:nvPr/>
          </p:nvSpPr>
          <p:spPr bwMode="auto">
            <a:xfrm>
              <a:off x="974" y="1314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22" name="Text Box 22"/>
            <p:cNvSpPr txBox="1">
              <a:spLocks noChangeArrowheads="1"/>
            </p:cNvSpPr>
            <p:nvPr/>
          </p:nvSpPr>
          <p:spPr bwMode="auto">
            <a:xfrm>
              <a:off x="1704" y="2170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 dirty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23" name="Text Box 28"/>
            <p:cNvSpPr txBox="1">
              <a:spLocks noChangeArrowheads="1"/>
            </p:cNvSpPr>
            <p:nvPr/>
          </p:nvSpPr>
          <p:spPr bwMode="auto">
            <a:xfrm>
              <a:off x="24" y="28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8224" name="Text Box 29"/>
            <p:cNvSpPr txBox="1">
              <a:spLocks noChangeArrowheads="1"/>
            </p:cNvSpPr>
            <p:nvPr/>
          </p:nvSpPr>
          <p:spPr bwMode="auto">
            <a:xfrm>
              <a:off x="984" y="17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225" name="Text Box 30"/>
            <p:cNvSpPr txBox="1">
              <a:spLocks noChangeArrowheads="1"/>
            </p:cNvSpPr>
            <p:nvPr/>
          </p:nvSpPr>
          <p:spPr bwMode="auto">
            <a:xfrm>
              <a:off x="1736" y="2909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319040" y="3181379"/>
            <a:ext cx="1930400" cy="1295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 flipH="1" flipV="1">
            <a:off x="2249440" y="3115252"/>
            <a:ext cx="1526117" cy="13747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" name="Group 37"/>
          <p:cNvGrpSpPr>
            <a:grpSpLocks/>
          </p:cNvGrpSpPr>
          <p:nvPr/>
        </p:nvGrpSpPr>
        <p:grpSpPr bwMode="auto">
          <a:xfrm>
            <a:off x="7799918" y="1936750"/>
            <a:ext cx="4523316" cy="3009900"/>
            <a:chOff x="-23" y="1314"/>
            <a:chExt cx="2137" cy="1896"/>
          </a:xfrm>
        </p:grpSpPr>
        <p:sp>
          <p:nvSpPr>
            <p:cNvPr id="8214" name="Text Box 19"/>
            <p:cNvSpPr txBox="1">
              <a:spLocks noChangeArrowheads="1"/>
            </p:cNvSpPr>
            <p:nvPr/>
          </p:nvSpPr>
          <p:spPr bwMode="auto">
            <a:xfrm>
              <a:off x="24" y="2163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15" name="Text Box 21"/>
            <p:cNvSpPr txBox="1">
              <a:spLocks noChangeArrowheads="1"/>
            </p:cNvSpPr>
            <p:nvPr/>
          </p:nvSpPr>
          <p:spPr bwMode="auto">
            <a:xfrm>
              <a:off x="1018" y="1314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16" name="Text Box 22"/>
            <p:cNvSpPr txBox="1">
              <a:spLocks noChangeArrowheads="1"/>
            </p:cNvSpPr>
            <p:nvPr/>
          </p:nvSpPr>
          <p:spPr bwMode="auto">
            <a:xfrm>
              <a:off x="1655" y="2170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17" name="Text Box 28"/>
            <p:cNvSpPr txBox="1">
              <a:spLocks noChangeArrowheads="1"/>
            </p:cNvSpPr>
            <p:nvPr/>
          </p:nvSpPr>
          <p:spPr bwMode="auto">
            <a:xfrm>
              <a:off x="-23" y="2873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8218" name="Text Box 29"/>
            <p:cNvSpPr txBox="1">
              <a:spLocks noChangeArrowheads="1"/>
            </p:cNvSpPr>
            <p:nvPr/>
          </p:nvSpPr>
          <p:spPr bwMode="auto">
            <a:xfrm>
              <a:off x="984" y="17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219" name="Text Box 30"/>
            <p:cNvSpPr txBox="1">
              <a:spLocks noChangeArrowheads="1"/>
            </p:cNvSpPr>
            <p:nvPr/>
          </p:nvSpPr>
          <p:spPr bwMode="auto">
            <a:xfrm>
              <a:off x="1682" y="292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40" name="Line 3"/>
          <p:cNvSpPr>
            <a:spLocks noChangeShapeType="1"/>
          </p:cNvSpPr>
          <p:nvPr/>
        </p:nvSpPr>
        <p:spPr bwMode="auto">
          <a:xfrm flipV="1">
            <a:off x="8109720" y="3022686"/>
            <a:ext cx="2061633" cy="1322387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Line 3"/>
          <p:cNvSpPr>
            <a:spLocks noChangeShapeType="1"/>
          </p:cNvSpPr>
          <p:nvPr/>
        </p:nvSpPr>
        <p:spPr bwMode="auto">
          <a:xfrm flipH="1" flipV="1">
            <a:off x="8076970" y="4378325"/>
            <a:ext cx="3401484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3" name="Group 37"/>
          <p:cNvGrpSpPr>
            <a:grpSpLocks/>
          </p:cNvGrpSpPr>
          <p:nvPr/>
        </p:nvGrpSpPr>
        <p:grpSpPr bwMode="auto">
          <a:xfrm>
            <a:off x="3888318" y="3848100"/>
            <a:ext cx="4423833" cy="3009900"/>
            <a:chOff x="24" y="1314"/>
            <a:chExt cx="2090" cy="1896"/>
          </a:xfrm>
        </p:grpSpPr>
        <p:sp>
          <p:nvSpPr>
            <p:cNvPr id="8208" name="Text Box 19"/>
            <p:cNvSpPr txBox="1">
              <a:spLocks noChangeArrowheads="1"/>
            </p:cNvSpPr>
            <p:nvPr/>
          </p:nvSpPr>
          <p:spPr bwMode="auto">
            <a:xfrm>
              <a:off x="56" y="2168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 dirty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09" name="Text Box 21"/>
            <p:cNvSpPr txBox="1">
              <a:spLocks noChangeArrowheads="1"/>
            </p:cNvSpPr>
            <p:nvPr/>
          </p:nvSpPr>
          <p:spPr bwMode="auto">
            <a:xfrm>
              <a:off x="974" y="1314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10" name="Text Box 22"/>
            <p:cNvSpPr txBox="1">
              <a:spLocks noChangeArrowheads="1"/>
            </p:cNvSpPr>
            <p:nvPr/>
          </p:nvSpPr>
          <p:spPr bwMode="auto">
            <a:xfrm>
              <a:off x="1655" y="2170"/>
              <a:ext cx="336" cy="9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88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211" name="Text Box 28"/>
            <p:cNvSpPr txBox="1">
              <a:spLocks noChangeArrowheads="1"/>
            </p:cNvSpPr>
            <p:nvPr/>
          </p:nvSpPr>
          <p:spPr bwMode="auto">
            <a:xfrm>
              <a:off x="24" y="285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8212" name="Text Box 29"/>
            <p:cNvSpPr txBox="1">
              <a:spLocks noChangeArrowheads="1"/>
            </p:cNvSpPr>
            <p:nvPr/>
          </p:nvSpPr>
          <p:spPr bwMode="auto">
            <a:xfrm>
              <a:off x="984" y="1728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8213" name="Text Box 30"/>
            <p:cNvSpPr txBox="1">
              <a:spLocks noChangeArrowheads="1"/>
            </p:cNvSpPr>
            <p:nvPr/>
          </p:nvSpPr>
          <p:spPr bwMode="auto">
            <a:xfrm>
              <a:off x="1682" y="2922"/>
              <a:ext cx="43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sp>
        <p:nvSpPr>
          <p:cNvPr id="50" name="Line 3"/>
          <p:cNvSpPr>
            <a:spLocks noChangeShapeType="1"/>
          </p:cNvSpPr>
          <p:nvPr/>
        </p:nvSpPr>
        <p:spPr bwMode="auto">
          <a:xfrm flipH="1" flipV="1">
            <a:off x="6123595" y="4946651"/>
            <a:ext cx="1452033" cy="13430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Line 3"/>
          <p:cNvSpPr>
            <a:spLocks noChangeShapeType="1"/>
          </p:cNvSpPr>
          <p:nvPr/>
        </p:nvSpPr>
        <p:spPr bwMode="auto">
          <a:xfrm flipH="1" flipV="1">
            <a:off x="4214284" y="6289675"/>
            <a:ext cx="340148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261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/>
      <p:bldP spid="7171" grpId="0" animBg="1"/>
      <p:bldP spid="6" grpId="0" animBg="1"/>
      <p:bldP spid="40" grpId="0" animBg="1"/>
      <p:bldP spid="41" grpId="0" animBg="1"/>
      <p:bldP spid="50" grpId="0" animBg="1"/>
      <p:bldP spid="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73330" y="371474"/>
            <a:ext cx="1127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7171" name="Group 18"/>
          <p:cNvGrpSpPr>
            <a:grpSpLocks/>
          </p:cNvGrpSpPr>
          <p:nvPr/>
        </p:nvGrpSpPr>
        <p:grpSpPr bwMode="auto">
          <a:xfrm>
            <a:off x="45328" y="1158482"/>
            <a:ext cx="8703733" cy="3090865"/>
            <a:chOff x="92" y="725"/>
            <a:chExt cx="4112" cy="1947"/>
          </a:xfrm>
        </p:grpSpPr>
        <p:sp>
          <p:nvSpPr>
            <p:cNvPr id="9226" name="Line 5"/>
            <p:cNvSpPr>
              <a:spLocks noChangeShapeType="1"/>
            </p:cNvSpPr>
            <p:nvPr/>
          </p:nvSpPr>
          <p:spPr bwMode="auto">
            <a:xfrm flipV="1">
              <a:off x="348" y="1409"/>
              <a:ext cx="1036" cy="96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7" name="Line 6"/>
            <p:cNvSpPr>
              <a:spLocks noChangeShapeType="1"/>
            </p:cNvSpPr>
            <p:nvPr/>
          </p:nvSpPr>
          <p:spPr bwMode="auto">
            <a:xfrm>
              <a:off x="1384" y="1394"/>
              <a:ext cx="624" cy="72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 flipV="1">
              <a:off x="2008" y="1192"/>
              <a:ext cx="1632" cy="912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29" name="Text Box 8"/>
            <p:cNvSpPr txBox="1">
              <a:spLocks noChangeArrowheads="1"/>
            </p:cNvSpPr>
            <p:nvPr/>
          </p:nvSpPr>
          <p:spPr bwMode="auto">
            <a:xfrm>
              <a:off x="260" y="1909"/>
              <a:ext cx="3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00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9230" name="Text Box 9"/>
            <p:cNvSpPr txBox="1">
              <a:spLocks noChangeArrowheads="1"/>
            </p:cNvSpPr>
            <p:nvPr/>
          </p:nvSpPr>
          <p:spPr bwMode="auto">
            <a:xfrm>
              <a:off x="3568" y="725"/>
              <a:ext cx="384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6000" dirty="0">
                  <a:solidFill>
                    <a:srgbClr val="CC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92" y="238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</a:p>
          </p:txBody>
        </p:sp>
        <p:sp>
          <p:nvSpPr>
            <p:cNvPr id="9232" name="Text Box 11"/>
            <p:cNvSpPr txBox="1">
              <a:spLocks noChangeArrowheads="1"/>
            </p:cNvSpPr>
            <p:nvPr/>
          </p:nvSpPr>
          <p:spPr bwMode="auto">
            <a:xfrm>
              <a:off x="1316" y="1078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</a:p>
          </p:txBody>
        </p:sp>
        <p:sp>
          <p:nvSpPr>
            <p:cNvPr id="9233" name="Text Box 12"/>
            <p:cNvSpPr txBox="1">
              <a:spLocks noChangeArrowheads="1"/>
            </p:cNvSpPr>
            <p:nvPr/>
          </p:nvSpPr>
          <p:spPr bwMode="auto">
            <a:xfrm>
              <a:off x="1973" y="2104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</a:p>
          </p:txBody>
        </p:sp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3676" y="926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9235" name="Text Box 14"/>
            <p:cNvSpPr txBox="1">
              <a:spLocks noChangeArrowheads="1"/>
            </p:cNvSpPr>
            <p:nvPr/>
          </p:nvSpPr>
          <p:spPr bwMode="auto">
            <a:xfrm rot="-2272099">
              <a:off x="264" y="1561"/>
              <a:ext cx="8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3cm</a:t>
              </a:r>
            </a:p>
          </p:txBody>
        </p:sp>
        <p:sp>
          <p:nvSpPr>
            <p:cNvPr id="9236" name="Text Box 15"/>
            <p:cNvSpPr txBox="1">
              <a:spLocks noChangeArrowheads="1"/>
            </p:cNvSpPr>
            <p:nvPr/>
          </p:nvSpPr>
          <p:spPr bwMode="auto">
            <a:xfrm rot="2784053">
              <a:off x="1565" y="1544"/>
              <a:ext cx="816" cy="2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2cm</a:t>
              </a:r>
            </a:p>
          </p:txBody>
        </p:sp>
        <p:sp>
          <p:nvSpPr>
            <p:cNvPr id="9237" name="Text Box 16"/>
            <p:cNvSpPr txBox="1">
              <a:spLocks noChangeArrowheads="1"/>
            </p:cNvSpPr>
            <p:nvPr/>
          </p:nvSpPr>
          <p:spPr bwMode="auto">
            <a:xfrm rot="-1708328">
              <a:off x="2799" y="1520"/>
              <a:ext cx="8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4cm</a:t>
              </a:r>
            </a:p>
          </p:txBody>
        </p:sp>
      </p:grp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463615" y="4224409"/>
            <a:ext cx="92456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MNPQ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 + 2 + 4 = 9 (cm)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Đáp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Text Box 19"/>
          <p:cNvSpPr txBox="1">
            <a:spLocks noChangeArrowheads="1"/>
          </p:cNvSpPr>
          <p:nvPr/>
        </p:nvSpPr>
        <p:spPr bwMode="auto">
          <a:xfrm>
            <a:off x="3748345" y="4180789"/>
            <a:ext cx="1828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u="sng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endParaRPr lang="en-US" sz="2800" u="sng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Text Box 20"/>
          <p:cNvSpPr txBox="1">
            <a:spLocks noChangeArrowheads="1"/>
          </p:cNvSpPr>
          <p:nvPr/>
        </p:nvSpPr>
        <p:spPr bwMode="auto">
          <a:xfrm>
            <a:off x="705728" y="1404545"/>
            <a:ext cx="914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</a:p>
        </p:txBody>
      </p:sp>
    </p:spTree>
    <p:extLst>
      <p:ext uri="{BB962C8B-B14F-4D97-AF65-F5344CB8AC3E}">
        <p14:creationId xmlns:p14="http://schemas.microsoft.com/office/powerpoint/2010/main" val="9518820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1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11281" grpId="0"/>
      <p:bldP spid="7173" grpId="0"/>
      <p:bldP spid="71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137584" y="1570038"/>
            <a:ext cx="1127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30716" y="873115"/>
            <a:ext cx="914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</a:p>
        </p:txBody>
      </p:sp>
      <p:grpSp>
        <p:nvGrpSpPr>
          <p:cNvPr id="8196" name="Group 6"/>
          <p:cNvGrpSpPr>
            <a:grpSpLocks/>
          </p:cNvGrpSpPr>
          <p:nvPr/>
        </p:nvGrpSpPr>
        <p:grpSpPr bwMode="auto">
          <a:xfrm>
            <a:off x="687917" y="1068382"/>
            <a:ext cx="9622367" cy="2152654"/>
            <a:chOff x="874" y="1054"/>
            <a:chExt cx="4546" cy="1356"/>
          </a:xfrm>
        </p:grpSpPr>
        <p:sp>
          <p:nvSpPr>
            <p:cNvPr id="10250" name="Line 7"/>
            <p:cNvSpPr>
              <a:spLocks noChangeShapeType="1"/>
            </p:cNvSpPr>
            <p:nvPr/>
          </p:nvSpPr>
          <p:spPr bwMode="auto">
            <a:xfrm flipV="1">
              <a:off x="1032" y="1316"/>
              <a:ext cx="2256" cy="864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0251" name="Group 8"/>
            <p:cNvGrpSpPr>
              <a:grpSpLocks/>
            </p:cNvGrpSpPr>
            <p:nvPr/>
          </p:nvGrpSpPr>
          <p:grpSpPr bwMode="auto">
            <a:xfrm>
              <a:off x="874" y="1054"/>
              <a:ext cx="4546" cy="1356"/>
              <a:chOff x="874" y="1054"/>
              <a:chExt cx="4546" cy="1356"/>
            </a:xfrm>
          </p:grpSpPr>
          <p:sp>
            <p:nvSpPr>
              <p:cNvPr id="10252" name="Text Box 9"/>
              <p:cNvSpPr txBox="1">
                <a:spLocks noChangeArrowheads="1"/>
              </p:cNvSpPr>
              <p:nvPr/>
            </p:nvSpPr>
            <p:spPr bwMode="auto">
              <a:xfrm>
                <a:off x="936" y="1728"/>
                <a:ext cx="384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6000">
                    <a:solidFill>
                      <a:srgbClr val="CC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10253" name="Text Box 10"/>
              <p:cNvSpPr txBox="1">
                <a:spLocks noChangeArrowheads="1"/>
              </p:cNvSpPr>
              <p:nvPr/>
            </p:nvSpPr>
            <p:spPr bwMode="auto">
              <a:xfrm>
                <a:off x="4801" y="1568"/>
                <a:ext cx="384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6000" dirty="0">
                    <a:solidFill>
                      <a:srgbClr val="CC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sp>
            <p:nvSpPr>
              <p:cNvPr id="10254" name="Text Box 11"/>
              <p:cNvSpPr txBox="1">
                <a:spLocks noChangeArrowheads="1"/>
              </p:cNvSpPr>
              <p:nvPr/>
            </p:nvSpPr>
            <p:spPr bwMode="auto">
              <a:xfrm>
                <a:off x="874" y="2160"/>
                <a:ext cx="52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0255" name="Text Box 12"/>
              <p:cNvSpPr txBox="1">
                <a:spLocks noChangeArrowheads="1"/>
              </p:cNvSpPr>
              <p:nvPr/>
            </p:nvSpPr>
            <p:spPr bwMode="auto">
              <a:xfrm>
                <a:off x="4892" y="1990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0256" name="Text Box 13"/>
              <p:cNvSpPr txBox="1">
                <a:spLocks noChangeArrowheads="1"/>
              </p:cNvSpPr>
              <p:nvPr/>
            </p:nvSpPr>
            <p:spPr bwMode="auto">
              <a:xfrm>
                <a:off x="3224" y="1054"/>
                <a:ext cx="52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0257" name="Text Box 14"/>
              <p:cNvSpPr txBox="1">
                <a:spLocks noChangeArrowheads="1"/>
              </p:cNvSpPr>
              <p:nvPr/>
            </p:nvSpPr>
            <p:spPr bwMode="auto">
              <a:xfrm rot="-1085208">
                <a:off x="1776" y="1326"/>
                <a:ext cx="81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5cm</a:t>
                </a:r>
              </a:p>
            </p:txBody>
          </p:sp>
          <p:sp>
            <p:nvSpPr>
              <p:cNvPr id="10258" name="Line 15"/>
              <p:cNvSpPr>
                <a:spLocks noChangeShapeType="1"/>
              </p:cNvSpPr>
              <p:nvPr/>
            </p:nvSpPr>
            <p:spPr bwMode="auto">
              <a:xfrm>
                <a:off x="3288" y="1311"/>
                <a:ext cx="1584" cy="720"/>
              </a:xfrm>
              <a:prstGeom prst="line">
                <a:avLst/>
              </a:prstGeom>
              <a:noFill/>
              <a:ln w="5715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259" name="Text Box 16"/>
              <p:cNvSpPr txBox="1">
                <a:spLocks noChangeArrowheads="1"/>
              </p:cNvSpPr>
              <p:nvPr/>
            </p:nvSpPr>
            <p:spPr bwMode="auto">
              <a:xfrm rot="1439387">
                <a:off x="3984" y="1338"/>
                <a:ext cx="816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4cm</a:t>
                </a:r>
              </a:p>
            </p:txBody>
          </p:sp>
        </p:grpSp>
      </p:grp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137584" y="154774"/>
            <a:ext cx="11277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mẫu</a:t>
            </a:r>
            <a:r>
              <a:rPr lang="en-US" sz="28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200" name="Rectangle 20"/>
          <p:cNvSpPr>
            <a:spLocks noChangeArrowheads="1"/>
          </p:cNvSpPr>
          <p:nvPr/>
        </p:nvSpPr>
        <p:spPr bwMode="auto">
          <a:xfrm>
            <a:off x="1307281" y="4238700"/>
            <a:ext cx="772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u="sng" dirty="0" err="1">
                <a:latin typeface="HP001 4 hàng" panose="020B06030503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u="sng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HP001 4 hàng" panose="020B0603050302020204" pitchFamily="34" charset="0"/>
                <a:cs typeface="Arial" panose="020B0604020202020204" pitchFamily="34" charset="0"/>
              </a:rPr>
              <a:t>giải</a:t>
            </a:r>
            <a:endParaRPr lang="en-US" sz="2800" b="1" u="sng" dirty="0">
              <a:latin typeface="HP001 4 hàng" panose="020B06030503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dài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gấp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khúc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5 + 4 = 9 ( 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cm)</a:t>
            </a:r>
          </a:p>
          <a:p>
            <a:pPr algn="ctr"/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Đáp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9 cm.</a:t>
            </a:r>
            <a:endParaRPr lang="en-US" sz="2800" b="1" dirty="0">
              <a:latin typeface="HP001 4 hàng" panose="020B06030503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7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83083"/>
            <a:ext cx="117856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u="sng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u="sng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uốn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tam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giác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dây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 rot="3267210">
            <a:off x="3008317" y="2210640"/>
            <a:ext cx="1096963" cy="139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 rot="-3343298">
            <a:off x="489483" y="2407490"/>
            <a:ext cx="1096963" cy="139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688839" y="4032825"/>
            <a:ext cx="1397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200" b="1">
                <a:latin typeface="Arial" panose="020B0604020202020204" pitchFamily="34" charset="0"/>
                <a:cs typeface="Arial" panose="020B0604020202020204" pitchFamily="34" charset="0"/>
              </a:rPr>
              <a:t>4cm</a:t>
            </a:r>
            <a:endParaRPr lang="en-US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4548457" y="1782334"/>
            <a:ext cx="7241150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u="sng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>
                <a:latin typeface="HP001 4 hàng" panose="020B06030503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HP001 4 hàng" panose="020B06030503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dài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dây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4 + 4 + 4 = 12 (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cm)</a:t>
            </a:r>
          </a:p>
          <a:p>
            <a:pPr algn="ctr"/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		</a:t>
            </a:r>
            <a:r>
              <a:rPr lang="en-US" sz="28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Đáp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: 12 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cm</a:t>
            </a:r>
            <a:endParaRPr lang="en-US" sz="2800" b="1" dirty="0">
              <a:latin typeface="HP001 4 hàng" panose="020B06030503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ctr"/>
            <a:r>
              <a:rPr lang="en-US" sz="2800" b="1" u="sng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Bài</a:t>
            </a:r>
            <a:r>
              <a:rPr lang="en-US" sz="2800" b="1" u="sng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u="sng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giải</a:t>
            </a:r>
            <a:r>
              <a:rPr lang="en-US" sz="2800" b="1" u="sng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FF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 2)           </a:t>
            </a:r>
          </a:p>
          <a:p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         </a:t>
            </a:r>
            <a:r>
              <a:rPr lang="en-US" sz="28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dài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đoạn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dây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đồng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đó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là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        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4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 3 = 12 (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cm)</a:t>
            </a:r>
          </a:p>
          <a:p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			</a:t>
            </a:r>
            <a:r>
              <a:rPr lang="en-US" sz="2800" b="1" dirty="0" err="1" smtClean="0">
                <a:latin typeface="HP001 4 hàng" panose="020B0603050302020204" pitchFamily="34" charset="0"/>
                <a:cs typeface="Arial" panose="020B0604020202020204" pitchFamily="34" charset="0"/>
              </a:rPr>
              <a:t>Đáp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HP001 4 hàng" panose="020B0603050302020204" pitchFamily="34" charset="0"/>
                <a:cs typeface="Arial" panose="020B0604020202020204" pitchFamily="34" charset="0"/>
              </a:rPr>
              <a:t>số</a:t>
            </a:r>
            <a:r>
              <a:rPr lang="en-US" sz="2800" b="1" dirty="0">
                <a:latin typeface="HP001 4 hàng" panose="020B0603050302020204" pitchFamily="34" charset="0"/>
                <a:cs typeface="Arial" panose="020B0604020202020204" pitchFamily="34" charset="0"/>
              </a:rPr>
              <a:t>: 12 </a:t>
            </a:r>
            <a:r>
              <a:rPr lang="en-US" sz="2800" b="1" dirty="0" smtClean="0">
                <a:latin typeface="HP001 4 hàng" panose="020B0603050302020204" pitchFamily="34" charset="0"/>
                <a:cs typeface="Arial" panose="020B0604020202020204" pitchFamily="34" charset="0"/>
              </a:rPr>
              <a:t>cm.</a:t>
            </a:r>
            <a:endParaRPr lang="en-US" sz="2800" b="1" dirty="0">
              <a:latin typeface="HP001 4 hàng" panose="020B06030503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Line 6"/>
          <p:cNvSpPr>
            <a:spLocks noChangeShapeType="1"/>
          </p:cNvSpPr>
          <p:nvPr/>
        </p:nvSpPr>
        <p:spPr bwMode="auto">
          <a:xfrm>
            <a:off x="389206" y="4413824"/>
            <a:ext cx="4159251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>
            <a:off x="2378873" y="2127824"/>
            <a:ext cx="2169584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6"/>
          <p:cNvSpPr>
            <a:spLocks noChangeShapeType="1"/>
          </p:cNvSpPr>
          <p:nvPr/>
        </p:nvSpPr>
        <p:spPr bwMode="auto">
          <a:xfrm flipH="1">
            <a:off x="389206" y="2127824"/>
            <a:ext cx="1998133" cy="2286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490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15369" grpId="0"/>
      <p:bldP spid="15370" grpId="0"/>
      <p:bldP spid="15372" grpId="0"/>
      <p:bldP spid="3" grpId="0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12541" y="1434905"/>
            <a:ext cx="11882511" cy="328480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khúc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lấy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thẳng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cộng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4800" dirty="0">
                <a:solidFill>
                  <a:srgbClr val="0701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18614658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1662332" y="76518"/>
            <a:ext cx="9296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Thứ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ngày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16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tháng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4 </a:t>
            </a: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năm</a:t>
            </a:r>
            <a:r>
              <a:rPr lang="en-GB" altLang="en-US" sz="3200" b="1" dirty="0" smtClean="0">
                <a:solidFill>
                  <a:srgbClr val="FFFFFF"/>
                </a:solidFill>
                <a:latin typeface="HP001 4 hàng" panose="020B0603050302020204" pitchFamily="34" charset="0"/>
              </a:rPr>
              <a:t> 2020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FF"/>
                </a:solidFill>
                <a:latin typeface="HP001 4 hàng" panose="020B0603050302020204" pitchFamily="34" charset="0"/>
              </a:rPr>
              <a:t>Toán</a:t>
            </a:r>
            <a:endParaRPr lang="en-GB" altLang="en-US" sz="3200" b="1" dirty="0" smtClean="0">
              <a:solidFill>
                <a:srgbClr val="FFFFFF"/>
              </a:solidFill>
              <a:latin typeface="HP001 4 hàng" panose="020B0603050302020204" pitchFamily="34" charset="0"/>
            </a:endParaRP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2402791" y="1806844"/>
            <a:ext cx="78154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Đường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gấp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khúc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-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Độ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dài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đường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gấp</a:t>
            </a:r>
            <a:r>
              <a:rPr lang="en-GB" altLang="en-US" sz="3200" b="1" dirty="0" smtClean="0">
                <a:solidFill>
                  <a:srgbClr val="FFFF00"/>
                </a:solidFill>
                <a:latin typeface="HP001 4 hàng" panose="020B0603050302020204" pitchFamily="34" charset="0"/>
              </a:rPr>
              <a:t> </a:t>
            </a:r>
            <a:r>
              <a:rPr lang="en-GB" altLang="en-US" sz="3200" b="1" dirty="0" err="1" smtClean="0">
                <a:solidFill>
                  <a:srgbClr val="FFFF00"/>
                </a:solidFill>
                <a:latin typeface="HP001 4 hàng" panose="020B0603050302020204" pitchFamily="34" charset="0"/>
              </a:rPr>
              <a:t>khúc</a:t>
            </a:r>
            <a:endParaRPr lang="en-GB" altLang="en-US" sz="3200" b="1" dirty="0" smtClean="0">
              <a:solidFill>
                <a:srgbClr val="FFFF00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091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2491716" y="2180330"/>
            <a:ext cx="1219200" cy="1295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728379" y="2172238"/>
            <a:ext cx="2209800" cy="191293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5924180" y="2180330"/>
            <a:ext cx="2216670" cy="1936476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978954" y="362813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406116" y="1612006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38179" y="409326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143607" y="1843809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78902" y="2618785"/>
            <a:ext cx="609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latin typeface="VNI-Ariston" pitchFamily="2" charset="0"/>
              </a:rPr>
              <a:t>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7935184" y="1288673"/>
            <a:ext cx="609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latin typeface="VNI-Ariston" pitchFamily="2" charset="0"/>
              </a:rPr>
              <a:t>.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286983" y="4758488"/>
            <a:ext cx="552610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cs typeface="Arial" panose="020B0604020202020204" pitchFamily="34" charset="0"/>
              </a:rPr>
              <a:t>Đường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cs typeface="Arial" panose="020B0604020202020204" pitchFamily="34" charset="0"/>
              </a:rPr>
              <a:t>gấp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cs typeface="Arial" panose="020B0604020202020204" pitchFamily="34" charset="0"/>
              </a:rPr>
              <a:t>khúc</a:t>
            </a:r>
            <a:r>
              <a:rPr lang="en-US" altLang="en-US" sz="2800" b="1" dirty="0">
                <a:cs typeface="Arial" panose="020B0604020202020204" pitchFamily="34" charset="0"/>
              </a:rPr>
              <a:t> ABCD.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3542487" y="1268025"/>
            <a:ext cx="6096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latin typeface="VNI-Ariston" pitchFamily="2" charset="0"/>
              </a:rPr>
              <a:t>.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754492" y="3199043"/>
            <a:ext cx="609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latin typeface="VNI-Ariston" pitchFamily="2" charset="0"/>
              </a:rPr>
              <a:t>.</a:t>
            </a: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06928">
            <a:off x="1481001" y="2377906"/>
            <a:ext cx="4608826" cy="74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902" y="2521798"/>
            <a:ext cx="12954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7371">
            <a:off x="2602563" y="3620833"/>
            <a:ext cx="50657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35" y="2200051"/>
            <a:ext cx="10191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54744">
            <a:off x="5018713" y="2883386"/>
            <a:ext cx="5026128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7270">
            <a:off x="5845701" y="3011005"/>
            <a:ext cx="129540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2159917" y="4371821"/>
            <a:ext cx="47561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cs typeface="Arial" panose="020B0604020202020204" pitchFamily="34" charset="0"/>
              </a:rPr>
              <a:t>Đường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cs typeface="Arial" panose="020B0604020202020204" pitchFamily="34" charset="0"/>
              </a:rPr>
              <a:t>gấp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cs typeface="Arial" panose="020B0604020202020204" pitchFamily="34" charset="0"/>
              </a:rPr>
              <a:t>khúc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smtClean="0">
                <a:cs typeface="Arial" panose="020B0604020202020204" pitchFamily="34" charset="0"/>
              </a:rPr>
              <a:t>ABC.</a:t>
            </a:r>
            <a:endParaRPr lang="en-US" altLang="en-US" sz="28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280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0.10794 -0.19537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1" y="-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2.22222E-6 L 0.17018 0.2571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3" y="1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07407E-6 L 0.18542 -0.28241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71" y="-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  <p:bldP spid="7173" grpId="0"/>
      <p:bldP spid="7174" grpId="0"/>
      <p:bldP spid="7175" grpId="0"/>
      <p:bldP spid="7176" grpId="0"/>
      <p:bldP spid="7177" grpId="0"/>
      <p:bldP spid="7178" grpId="0"/>
      <p:bldP spid="7179" grpId="0"/>
      <p:bldP spid="7187" grpId="0"/>
      <p:bldP spid="7188" grpId="0"/>
      <p:bldP spid="22" grpId="0"/>
      <p:bldP spid="2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878432" y="3700118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err="1">
                <a:cs typeface="Arial" panose="020B0604020202020204" pitchFamily="34" charset="0"/>
              </a:rPr>
              <a:t>Đường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cs typeface="Arial" panose="020B0604020202020204" pitchFamily="34" charset="0"/>
              </a:rPr>
              <a:t>gấp</a:t>
            </a:r>
            <a:r>
              <a:rPr lang="en-US" altLang="en-US" sz="2800" b="1" dirty="0">
                <a:cs typeface="Arial" panose="020B0604020202020204" pitchFamily="34" charset="0"/>
              </a:rPr>
              <a:t> </a:t>
            </a:r>
            <a:r>
              <a:rPr lang="en-US" altLang="en-US" sz="2800" b="1" dirty="0" err="1">
                <a:cs typeface="Arial" panose="020B0604020202020204" pitchFamily="34" charset="0"/>
              </a:rPr>
              <a:t>khúc</a:t>
            </a:r>
            <a:r>
              <a:rPr lang="en-US" altLang="en-US" sz="2800" b="1" dirty="0">
                <a:cs typeface="Arial" panose="020B0604020202020204" pitchFamily="34" charset="0"/>
              </a:rPr>
              <a:t> ABCD.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771470" y="2636068"/>
            <a:ext cx="9256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270320" y="775432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98322" y="3208469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8733804" y="720126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" name="Text Box 78"/>
          <p:cNvSpPr txBox="1">
            <a:spLocks noChangeArrowheads="1"/>
          </p:cNvSpPr>
          <p:nvPr/>
        </p:nvSpPr>
        <p:spPr bwMode="auto">
          <a:xfrm>
            <a:off x="832710" y="4595612"/>
            <a:ext cx="1095601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dirty="0" err="1">
                <a:cs typeface="Arial" panose="020B0604020202020204" pitchFamily="34" charset="0"/>
              </a:rPr>
              <a:t>Đường</a:t>
            </a:r>
            <a:r>
              <a:rPr lang="en-US" altLang="en-US" sz="3200" dirty="0"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cs typeface="Arial" panose="020B0604020202020204" pitchFamily="34" charset="0"/>
              </a:rPr>
              <a:t>gấp</a:t>
            </a:r>
            <a:r>
              <a:rPr lang="en-US" altLang="en-US" sz="3200" dirty="0"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cs typeface="Arial" panose="020B0604020202020204" pitchFamily="34" charset="0"/>
              </a:rPr>
              <a:t>khúc</a:t>
            </a:r>
            <a:r>
              <a:rPr lang="en-US" altLang="en-US" sz="3200" dirty="0">
                <a:cs typeface="Arial" panose="020B0604020202020204" pitchFamily="34" charset="0"/>
              </a:rPr>
              <a:t> ABCD </a:t>
            </a:r>
            <a:r>
              <a:rPr lang="en-US" altLang="en-US" sz="3200" dirty="0" err="1">
                <a:cs typeface="Arial" panose="020B0604020202020204" pitchFamily="34" charset="0"/>
              </a:rPr>
              <a:t>gồm</a:t>
            </a:r>
            <a:r>
              <a:rPr lang="en-US" altLang="en-US" sz="3200" dirty="0">
                <a:cs typeface="Arial" panose="020B0604020202020204" pitchFamily="34" charset="0"/>
              </a:rPr>
              <a:t> 3 </a:t>
            </a:r>
            <a:r>
              <a:rPr lang="en-US" altLang="en-US" sz="3200" dirty="0" err="1">
                <a:cs typeface="Arial" panose="020B0604020202020204" pitchFamily="34" charset="0"/>
              </a:rPr>
              <a:t>đoạn</a:t>
            </a:r>
            <a:r>
              <a:rPr lang="en-US" altLang="en-US" sz="3200" dirty="0"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cs typeface="Arial" panose="020B0604020202020204" pitchFamily="34" charset="0"/>
              </a:rPr>
              <a:t>thẳng</a:t>
            </a:r>
            <a:r>
              <a:rPr lang="en-US" altLang="en-US" sz="3200" dirty="0" smtClean="0">
                <a:cs typeface="Arial" panose="020B0604020202020204" pitchFamily="34" charset="0"/>
              </a:rPr>
              <a:t>: </a:t>
            </a:r>
            <a:r>
              <a:rPr lang="en-US" altLang="en-US" sz="3200" dirty="0" smtClean="0">
                <a:solidFill>
                  <a:srgbClr val="FF0000"/>
                </a:solidFill>
                <a:cs typeface="Arial" panose="020B0604020202020204" pitchFamily="34" charset="0"/>
              </a:rPr>
              <a:t>AB, BC, CD</a:t>
            </a:r>
            <a:endParaRPr lang="en-US" altLang="en-US" sz="32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3159268" y="1314645"/>
            <a:ext cx="1389602" cy="1372113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952793" y="1812237"/>
            <a:ext cx="925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latin typeface="VNI-Ariston" pitchFamily="2" charset="0"/>
              </a:rPr>
              <a:t>.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4535895" y="1333035"/>
            <a:ext cx="2209800" cy="191293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6714590" y="1018903"/>
            <a:ext cx="1984062" cy="223520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510120" y="125607"/>
            <a:ext cx="6096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7200" dirty="0">
                <a:solidFill>
                  <a:srgbClr val="CC0000"/>
                </a:solidFill>
                <a:latin typeface="VNI-Aristo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668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7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24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45" y="889790"/>
            <a:ext cx="120372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vi-VN" sz="40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Đường </a:t>
            </a:r>
            <a:r>
              <a:rPr lang="vi-VN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gấp khúc là đường gồm nhiều đoạn thẳng kế tiếp nhau và không thẳng hàng.</a:t>
            </a:r>
            <a:endParaRPr lang="en-US" sz="40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17965" y="3107376"/>
            <a:ext cx="2767195" cy="2119290"/>
            <a:chOff x="663712" y="3062666"/>
            <a:chExt cx="2432358" cy="1772527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V="1">
              <a:off x="663712" y="3096885"/>
              <a:ext cx="1012874" cy="1653783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"/>
            <p:cNvSpPr>
              <a:spLocks noChangeShapeType="1"/>
            </p:cNvSpPr>
            <p:nvPr/>
          </p:nvSpPr>
          <p:spPr bwMode="auto">
            <a:xfrm>
              <a:off x="1676586" y="3062666"/>
              <a:ext cx="1419484" cy="1772527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85736" y="3366822"/>
            <a:ext cx="3615396" cy="1716257"/>
            <a:chOff x="3896751" y="3840480"/>
            <a:chExt cx="3376245" cy="1237955"/>
          </a:xfrm>
        </p:grpSpPr>
        <p:sp>
          <p:nvSpPr>
            <p:cNvPr id="8" name="Line 2"/>
            <p:cNvSpPr>
              <a:spLocks noChangeShapeType="1"/>
            </p:cNvSpPr>
            <p:nvPr/>
          </p:nvSpPr>
          <p:spPr bwMode="auto">
            <a:xfrm flipH="1" flipV="1">
              <a:off x="3896751" y="4825217"/>
              <a:ext cx="1420834" cy="253217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2"/>
            <p:cNvSpPr>
              <a:spLocks noChangeShapeType="1"/>
            </p:cNvSpPr>
            <p:nvPr/>
          </p:nvSpPr>
          <p:spPr bwMode="auto">
            <a:xfrm flipH="1">
              <a:off x="5317586" y="3840480"/>
              <a:ext cx="871861" cy="1237955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Line 2"/>
            <p:cNvSpPr>
              <a:spLocks noChangeShapeType="1"/>
            </p:cNvSpPr>
            <p:nvPr/>
          </p:nvSpPr>
          <p:spPr bwMode="auto">
            <a:xfrm flipH="1" flipV="1">
              <a:off x="6189446" y="3848464"/>
              <a:ext cx="1083550" cy="976753"/>
            </a:xfrm>
            <a:prstGeom prst="line">
              <a:avLst/>
            </a:prstGeom>
            <a:noFill/>
            <a:ln w="571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194923" y="3189149"/>
            <a:ext cx="3551600" cy="1889285"/>
            <a:chOff x="8692480" y="3137093"/>
            <a:chExt cx="2899297" cy="1223891"/>
          </a:xfrm>
        </p:grpSpPr>
        <p:sp>
          <p:nvSpPr>
            <p:cNvPr id="13" name="Line 2"/>
            <p:cNvSpPr>
              <a:spLocks noChangeShapeType="1"/>
            </p:cNvSpPr>
            <p:nvPr/>
          </p:nvSpPr>
          <p:spPr bwMode="auto">
            <a:xfrm flipH="1" flipV="1">
              <a:off x="8692480" y="3137093"/>
              <a:ext cx="745249" cy="1125416"/>
            </a:xfrm>
            <a:prstGeom prst="line">
              <a:avLst/>
            </a:prstGeom>
            <a:noFill/>
            <a:ln w="5715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9466881" y="3137093"/>
              <a:ext cx="2124896" cy="1223891"/>
              <a:chOff x="9466881" y="3137093"/>
              <a:chExt cx="2124896" cy="1223891"/>
            </a:xfrm>
          </p:grpSpPr>
          <p:sp>
            <p:nvSpPr>
              <p:cNvPr id="11" name="Line 2"/>
              <p:cNvSpPr>
                <a:spLocks noChangeShapeType="1"/>
              </p:cNvSpPr>
              <p:nvPr/>
            </p:nvSpPr>
            <p:spPr bwMode="auto">
              <a:xfrm flipV="1">
                <a:off x="9466881" y="3137093"/>
                <a:ext cx="787791" cy="112541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2"/>
              <p:cNvSpPr>
                <a:spLocks noChangeShapeType="1"/>
              </p:cNvSpPr>
              <p:nvPr/>
            </p:nvSpPr>
            <p:spPr bwMode="auto">
              <a:xfrm flipH="1" flipV="1">
                <a:off x="10254671" y="3170173"/>
                <a:ext cx="408639" cy="1190811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2"/>
              <p:cNvSpPr>
                <a:spLocks noChangeShapeType="1"/>
              </p:cNvSpPr>
              <p:nvPr/>
            </p:nvSpPr>
            <p:spPr bwMode="auto">
              <a:xfrm flipH="1">
                <a:off x="10663309" y="3573194"/>
                <a:ext cx="928468" cy="763646"/>
              </a:xfrm>
              <a:prstGeom prst="line">
                <a:avLst/>
              </a:prstGeom>
              <a:noFill/>
              <a:ln w="57150">
                <a:solidFill>
                  <a:srgbClr val="FFFF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154745" y="-88057"/>
            <a:ext cx="2956259" cy="9015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lvl="0" indent="-5715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vi-VN" sz="4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Kết luận: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2642476" y="943671"/>
            <a:ext cx="6501077" cy="5172487"/>
            <a:chOff x="2240486" y="1186412"/>
            <a:chExt cx="6155899" cy="5004746"/>
          </a:xfrm>
        </p:grpSpPr>
        <p:pic>
          <p:nvPicPr>
            <p:cNvPr id="20" name="Picture 4" descr="Kết quả hình ảnh cho HÌNH ẢNH SUY NGHĨ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346"/>
            <a:stretch/>
          </p:blipFill>
          <p:spPr bwMode="auto">
            <a:xfrm rot="468342">
              <a:off x="2240486" y="1186412"/>
              <a:ext cx="6155899" cy="50047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2677027" y="1321192"/>
              <a:ext cx="2384442" cy="1697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Đ</a:t>
              </a:r>
              <a:r>
                <a:rPr lang="vi-VN" sz="36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ường </a:t>
              </a:r>
              <a:endPara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/>
              <a:r>
                <a:rPr lang="vi-VN" sz="36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gấp khúc</a:t>
              </a:r>
              <a:r>
                <a:rPr lang="en-US" sz="36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???</a:t>
              </a:r>
              <a:endPara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4805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 rot="20865674">
            <a:off x="3319296" y="516346"/>
            <a:ext cx="6863145" cy="1517675"/>
            <a:chOff x="1861714" y="657416"/>
            <a:chExt cx="6863145" cy="1517675"/>
          </a:xfrm>
        </p:grpSpPr>
        <p:sp>
          <p:nvSpPr>
            <p:cNvPr id="4" name="Text Box 9"/>
            <p:cNvSpPr txBox="1">
              <a:spLocks noChangeArrowheads="1"/>
            </p:cNvSpPr>
            <p:nvPr/>
          </p:nvSpPr>
          <p:spPr bwMode="auto">
            <a:xfrm>
              <a:off x="3677125" y="684947"/>
              <a:ext cx="609600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7200" dirty="0">
                  <a:solidFill>
                    <a:srgbClr val="CC0000"/>
                  </a:solidFill>
                  <a:cs typeface="Arial" panose="020B0604020202020204" pitchFamily="34" charset="0"/>
                </a:rPr>
                <a:t>.</a:t>
              </a: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861714" y="657416"/>
              <a:ext cx="6863145" cy="1517675"/>
              <a:chOff x="2136679" y="1094272"/>
              <a:chExt cx="6863145" cy="1517675"/>
            </a:xfrm>
          </p:grpSpPr>
          <p:sp>
            <p:nvSpPr>
              <p:cNvPr id="3" name="Text Box 9"/>
              <p:cNvSpPr txBox="1">
                <a:spLocks noChangeArrowheads="1"/>
              </p:cNvSpPr>
              <p:nvPr/>
            </p:nvSpPr>
            <p:spPr bwMode="auto">
              <a:xfrm>
                <a:off x="2233580" y="1094272"/>
                <a:ext cx="609600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7200" dirty="0">
                    <a:solidFill>
                      <a:srgbClr val="CC0000"/>
                    </a:solidFill>
                    <a:cs typeface="Arial" panose="020B0604020202020204" pitchFamily="34" charset="0"/>
                  </a:rPr>
                  <a:t>.</a:t>
                </a: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2136679" y="1121804"/>
                <a:ext cx="6863145" cy="1490143"/>
                <a:chOff x="2136679" y="1121804"/>
                <a:chExt cx="6863145" cy="1490143"/>
              </a:xfrm>
            </p:grpSpPr>
            <p:sp>
              <p:nvSpPr>
                <p:cNvPr id="6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8390224" y="1121804"/>
                  <a:ext cx="609600" cy="12003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7200" dirty="0">
                      <a:solidFill>
                        <a:srgbClr val="CC0000"/>
                      </a:solidFill>
                      <a:cs typeface="Arial" panose="020B0604020202020204" pitchFamily="34" charset="0"/>
                    </a:rPr>
                    <a:t>.</a:t>
                  </a:r>
                </a:p>
              </p:txBody>
            </p:sp>
            <p:grpSp>
              <p:nvGrpSpPr>
                <p:cNvPr id="35" name="Group 34"/>
                <p:cNvGrpSpPr/>
                <p:nvPr/>
              </p:nvGrpSpPr>
              <p:grpSpPr>
                <a:xfrm>
                  <a:off x="2136679" y="1129808"/>
                  <a:ext cx="6836585" cy="1482139"/>
                  <a:chOff x="2106575" y="512808"/>
                  <a:chExt cx="6836585" cy="1482139"/>
                </a:xfrm>
              </p:grpSpPr>
              <p:sp>
                <p:nvSpPr>
                  <p:cNvPr id="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86858" y="512808"/>
                    <a:ext cx="609600" cy="12003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7200" dirty="0">
                        <a:solidFill>
                          <a:srgbClr val="CC0000"/>
                        </a:solidFill>
                        <a:cs typeface="Arial" panose="020B0604020202020204" pitchFamily="34" charset="0"/>
                      </a:rPr>
                      <a:t>.</a:t>
                    </a:r>
                  </a:p>
                </p:txBody>
              </p:sp>
              <p:grpSp>
                <p:nvGrpSpPr>
                  <p:cNvPr id="33" name="Group 32"/>
                  <p:cNvGrpSpPr/>
                  <p:nvPr/>
                </p:nvGrpSpPr>
                <p:grpSpPr>
                  <a:xfrm>
                    <a:off x="2106575" y="1397832"/>
                    <a:ext cx="6836585" cy="597115"/>
                    <a:chOff x="2237078" y="894126"/>
                    <a:chExt cx="6836585" cy="597115"/>
                  </a:xfrm>
                </p:grpSpPr>
                <p:sp>
                  <p:nvSpPr>
                    <p:cNvPr id="2" name="Line 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41878" y="894126"/>
                      <a:ext cx="6180091" cy="20274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7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37078" y="916880"/>
                      <a:ext cx="609600" cy="5191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vi-VN" altLang="en-US" sz="2800" dirty="0">
                          <a:cs typeface="Arial" panose="020B0604020202020204" pitchFamily="34" charset="0"/>
                        </a:rPr>
                        <a:t>M</a:t>
                      </a:r>
                      <a:endParaRPr lang="en-US" altLang="en-US" sz="2800" dirty="0"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8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464063" y="959878"/>
                      <a:ext cx="609600" cy="5191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vi-VN" altLang="en-US" sz="2800" dirty="0">
                          <a:cs typeface="Arial" panose="020B0604020202020204" pitchFamily="34" charset="0"/>
                        </a:rPr>
                        <a:t>P</a:t>
                      </a:r>
                      <a:endParaRPr lang="en-US" altLang="en-US" sz="2800" dirty="0"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9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68070" y="972128"/>
                      <a:ext cx="609600" cy="5191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vi-VN" altLang="en-US" sz="2800" dirty="0">
                          <a:cs typeface="Arial" panose="020B0604020202020204" pitchFamily="34" charset="0"/>
                        </a:rPr>
                        <a:t>O</a:t>
                      </a:r>
                      <a:endParaRPr lang="en-US" altLang="en-US" sz="2800" dirty="0"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0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02574" y="898056"/>
                      <a:ext cx="609600" cy="51911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vi-VN" altLang="en-US" sz="2800" dirty="0">
                          <a:cs typeface="Arial" panose="020B0604020202020204" pitchFamily="34" charset="0"/>
                        </a:rPr>
                        <a:t>N</a:t>
                      </a:r>
                      <a:endParaRPr lang="en-US" altLang="en-US" sz="2800" dirty="0">
                        <a:cs typeface="Arial" panose="020B0604020202020204" pitchFamily="34" charset="0"/>
                      </a:endParaRPr>
                    </a:p>
                  </p:txBody>
                </p:sp>
              </p:grpSp>
            </p:grpSp>
          </p:grpSp>
        </p:grpSp>
      </p:grpSp>
      <p:grpSp>
        <p:nvGrpSpPr>
          <p:cNvPr id="25" name="Group 24"/>
          <p:cNvGrpSpPr/>
          <p:nvPr/>
        </p:nvGrpSpPr>
        <p:grpSpPr>
          <a:xfrm>
            <a:off x="993435" y="2724105"/>
            <a:ext cx="6579305" cy="2194692"/>
            <a:chOff x="1343622" y="1725010"/>
            <a:chExt cx="6579305" cy="2194692"/>
          </a:xfrm>
        </p:grpSpPr>
        <p:sp>
          <p:nvSpPr>
            <p:cNvPr id="12" name="Line 2"/>
            <p:cNvSpPr>
              <a:spLocks noChangeShapeType="1"/>
            </p:cNvSpPr>
            <p:nvPr/>
          </p:nvSpPr>
          <p:spPr bwMode="auto">
            <a:xfrm>
              <a:off x="1756275" y="1831280"/>
              <a:ext cx="1437092" cy="151683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2"/>
            <p:cNvSpPr>
              <a:spLocks noChangeShapeType="1"/>
            </p:cNvSpPr>
            <p:nvPr/>
          </p:nvSpPr>
          <p:spPr bwMode="auto">
            <a:xfrm flipV="1">
              <a:off x="3193367" y="2334050"/>
              <a:ext cx="1786596" cy="101406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2"/>
            <p:cNvSpPr>
              <a:spLocks noChangeShapeType="1"/>
            </p:cNvSpPr>
            <p:nvPr/>
          </p:nvSpPr>
          <p:spPr bwMode="auto">
            <a:xfrm>
              <a:off x="4979962" y="2338310"/>
              <a:ext cx="2447779" cy="6981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343622" y="1725010"/>
              <a:ext cx="6579305" cy="2194692"/>
              <a:chOff x="1343622" y="1725010"/>
              <a:chExt cx="6579305" cy="2194692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343622" y="1725010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cs typeface="Arial" panose="020B0604020202020204" pitchFamily="34" charset="0"/>
                  </a:rPr>
                  <a:t>D</a:t>
                </a:r>
                <a:endParaRPr lang="en-US" altLang="en-US" sz="28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 Box 5"/>
              <p:cNvSpPr txBox="1">
                <a:spLocks noChangeArrowheads="1"/>
              </p:cNvSpPr>
              <p:nvPr/>
            </p:nvSpPr>
            <p:spPr bwMode="auto">
              <a:xfrm>
                <a:off x="2963909" y="3400589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cs typeface="Arial" panose="020B0604020202020204" pitchFamily="34" charset="0"/>
                  </a:rPr>
                  <a:t>H</a:t>
                </a:r>
                <a:endParaRPr lang="en-US" altLang="en-US" sz="28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6" name="Text Box 5"/>
              <p:cNvSpPr txBox="1">
                <a:spLocks noChangeArrowheads="1"/>
              </p:cNvSpPr>
              <p:nvPr/>
            </p:nvSpPr>
            <p:spPr bwMode="auto">
              <a:xfrm>
                <a:off x="7313327" y="2408121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cs typeface="Arial" panose="020B0604020202020204" pitchFamily="34" charset="0"/>
                  </a:rPr>
                  <a:t>K</a:t>
                </a:r>
                <a:endParaRPr lang="en-US" altLang="en-US" sz="2800" dirty="0"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 Box 5"/>
              <p:cNvSpPr txBox="1">
                <a:spLocks noChangeArrowheads="1"/>
              </p:cNvSpPr>
              <p:nvPr/>
            </p:nvSpPr>
            <p:spPr bwMode="auto">
              <a:xfrm>
                <a:off x="4781143" y="2408121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cs typeface="Arial" panose="020B0604020202020204" pitchFamily="34" charset="0"/>
                  </a:rPr>
                  <a:t>Q</a:t>
                </a:r>
                <a:endParaRPr lang="en-US" altLang="en-US" sz="2800" dirty="0"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8187119" y="3193845"/>
            <a:ext cx="168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HÌNH 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986322" y="1560658"/>
            <a:ext cx="168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HÌNH 1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317216" y="5213364"/>
            <a:ext cx="16850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HÌNH 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420416" y="4162066"/>
            <a:ext cx="5446385" cy="2449948"/>
            <a:chOff x="3420014" y="4410598"/>
            <a:chExt cx="5446385" cy="2449948"/>
          </a:xfrm>
        </p:grpSpPr>
        <p:grpSp>
          <p:nvGrpSpPr>
            <p:cNvPr id="30" name="Group 29"/>
            <p:cNvGrpSpPr/>
            <p:nvPr/>
          </p:nvGrpSpPr>
          <p:grpSpPr>
            <a:xfrm>
              <a:off x="3420014" y="4969136"/>
              <a:ext cx="5446385" cy="1891410"/>
              <a:chOff x="3420014" y="4969136"/>
              <a:chExt cx="5446385" cy="1891410"/>
            </a:xfrm>
          </p:grpSpPr>
          <p:sp>
            <p:nvSpPr>
              <p:cNvPr id="19" name="Line 2"/>
              <p:cNvSpPr>
                <a:spLocks noChangeShapeType="1"/>
              </p:cNvSpPr>
              <p:nvPr/>
            </p:nvSpPr>
            <p:spPr bwMode="auto">
              <a:xfrm>
                <a:off x="5768070" y="4969136"/>
                <a:ext cx="2447464" cy="1631853"/>
              </a:xfrm>
              <a:prstGeom prst="line">
                <a:avLst/>
              </a:prstGeom>
              <a:noFill/>
              <a:ln w="5715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3420014" y="4969138"/>
                <a:ext cx="5446385" cy="1891408"/>
                <a:chOff x="3486758" y="3685735"/>
                <a:chExt cx="5446385" cy="1891408"/>
              </a:xfrm>
            </p:grpSpPr>
            <p:sp>
              <p:nvSpPr>
                <p:cNvPr id="18" name="Line 2"/>
                <p:cNvSpPr>
                  <a:spLocks noChangeShapeType="1"/>
                </p:cNvSpPr>
                <p:nvPr/>
              </p:nvSpPr>
              <p:spPr bwMode="auto">
                <a:xfrm flipV="1">
                  <a:off x="4166854" y="3685735"/>
                  <a:ext cx="1671554" cy="1520041"/>
                </a:xfrm>
                <a:prstGeom prst="line">
                  <a:avLst/>
                </a:prstGeom>
                <a:noFill/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" name="Line 2"/>
                <p:cNvSpPr>
                  <a:spLocks noChangeShapeType="1"/>
                </p:cNvSpPr>
                <p:nvPr/>
              </p:nvSpPr>
              <p:spPr bwMode="auto">
                <a:xfrm>
                  <a:off x="4166853" y="5205776"/>
                  <a:ext cx="4119017" cy="111811"/>
                </a:xfrm>
                <a:prstGeom prst="line">
                  <a:avLst/>
                </a:prstGeom>
                <a:noFill/>
                <a:ln w="5715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3486758" y="5058030"/>
                  <a:ext cx="6096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vi-VN" altLang="en-US" sz="2800" dirty="0">
                      <a:cs typeface="Arial" panose="020B0604020202020204" pitchFamily="34" charset="0"/>
                    </a:rPr>
                    <a:t>V</a:t>
                  </a:r>
                  <a:endParaRPr lang="en-US" altLang="en-US" sz="2800" dirty="0"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8323543" y="5058030"/>
                  <a:ext cx="609600" cy="5191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vi-VN" altLang="en-US" sz="2800" dirty="0">
                      <a:cs typeface="Arial" panose="020B0604020202020204" pitchFamily="34" charset="0"/>
                    </a:rPr>
                    <a:t>T</a:t>
                  </a:r>
                  <a:endParaRPr lang="en-US" altLang="en-US" sz="2800" dirty="0"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5569378" y="4410598"/>
              <a:ext cx="6096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cs typeface="Arial" panose="020B0604020202020204" pitchFamily="34" charset="0"/>
                </a:rPr>
                <a:t>I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886392" y="226884"/>
            <a:ext cx="65678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gấp</a:t>
            </a:r>
            <a:r>
              <a:rPr lang="en-US" sz="3600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khúc</a:t>
            </a:r>
            <a:r>
              <a:rPr lang="en-US" sz="3600" dirty="0" smtClean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? </a:t>
            </a:r>
            <a:endParaRPr lang="en-US" sz="3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8131857" y="2982293"/>
            <a:ext cx="1740339" cy="111813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8222084" y="4977461"/>
            <a:ext cx="1740339" cy="111813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75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10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39" grpId="0"/>
      <p:bldP spid="22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023" y="59221"/>
            <a:ext cx="102272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vi-VN" sz="4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Đọc </a:t>
            </a:r>
            <a:r>
              <a:rPr lang="vi-VN" sz="4000" dirty="0">
                <a:ea typeface="Times New Roman" panose="02020603050405020304" pitchFamily="18" charset="0"/>
                <a:cs typeface="Times New Roman" panose="02020603050405020304" pitchFamily="18" charset="0"/>
              </a:rPr>
              <a:t>tên đường gấp khúc từ trái sang phải, hoặc phải sang trái và không bỏ sót điểm nào trên đường gấp khúc. </a:t>
            </a:r>
            <a:endParaRPr lang="en-US" sz="4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40237" y="3258389"/>
            <a:ext cx="6579305" cy="2194692"/>
            <a:chOff x="1343622" y="1725010"/>
            <a:chExt cx="6579305" cy="2194692"/>
          </a:xfrm>
        </p:grpSpPr>
        <p:sp>
          <p:nvSpPr>
            <p:cNvPr id="4" name="Line 2"/>
            <p:cNvSpPr>
              <a:spLocks noChangeShapeType="1"/>
            </p:cNvSpPr>
            <p:nvPr/>
          </p:nvSpPr>
          <p:spPr bwMode="auto">
            <a:xfrm>
              <a:off x="1756275" y="1831280"/>
              <a:ext cx="1437092" cy="151683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2"/>
            <p:cNvSpPr>
              <a:spLocks noChangeShapeType="1"/>
            </p:cNvSpPr>
            <p:nvPr/>
          </p:nvSpPr>
          <p:spPr bwMode="auto">
            <a:xfrm flipV="1">
              <a:off x="3193367" y="2334050"/>
              <a:ext cx="1786596" cy="1014062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2"/>
            <p:cNvSpPr>
              <a:spLocks noChangeShapeType="1"/>
            </p:cNvSpPr>
            <p:nvPr/>
          </p:nvSpPr>
          <p:spPr bwMode="auto">
            <a:xfrm>
              <a:off x="4979962" y="2338310"/>
              <a:ext cx="2447779" cy="6981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343622" y="1725010"/>
              <a:ext cx="6579305" cy="2194692"/>
              <a:chOff x="1343622" y="1725010"/>
              <a:chExt cx="6579305" cy="2194692"/>
            </a:xfrm>
          </p:grpSpPr>
          <p:sp>
            <p:nvSpPr>
              <p:cNvPr id="8" name="Text Box 5"/>
              <p:cNvSpPr txBox="1">
                <a:spLocks noChangeArrowheads="1"/>
              </p:cNvSpPr>
              <p:nvPr/>
            </p:nvSpPr>
            <p:spPr bwMode="auto">
              <a:xfrm>
                <a:off x="1343622" y="1725010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latin typeface="+mn-lt"/>
                  </a:rPr>
                  <a:t>D</a:t>
                </a:r>
                <a:endParaRPr lang="en-US" altLang="en-US" sz="2800" dirty="0">
                  <a:latin typeface="+mn-lt"/>
                </a:endParaRPr>
              </a:p>
            </p:txBody>
          </p:sp>
          <p:sp>
            <p:nvSpPr>
              <p:cNvPr id="9" name="Text Box 5"/>
              <p:cNvSpPr txBox="1">
                <a:spLocks noChangeArrowheads="1"/>
              </p:cNvSpPr>
              <p:nvPr/>
            </p:nvSpPr>
            <p:spPr bwMode="auto">
              <a:xfrm>
                <a:off x="2963909" y="3400589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latin typeface="+mn-lt"/>
                  </a:rPr>
                  <a:t>H</a:t>
                </a:r>
                <a:endParaRPr lang="en-US" altLang="en-US" sz="2800" dirty="0">
                  <a:latin typeface="+mn-lt"/>
                </a:endParaRPr>
              </a:p>
            </p:txBody>
          </p:sp>
          <p:sp>
            <p:nvSpPr>
              <p:cNvPr id="10" name="Text Box 5"/>
              <p:cNvSpPr txBox="1">
                <a:spLocks noChangeArrowheads="1"/>
              </p:cNvSpPr>
              <p:nvPr/>
            </p:nvSpPr>
            <p:spPr bwMode="auto">
              <a:xfrm>
                <a:off x="7313327" y="2408121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latin typeface="+mn-lt"/>
                  </a:rPr>
                  <a:t>K</a:t>
                </a:r>
                <a:endParaRPr lang="en-US" altLang="en-US" sz="2800" dirty="0">
                  <a:latin typeface="+mn-lt"/>
                </a:endParaRPr>
              </a:p>
            </p:txBody>
          </p:sp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4781143" y="2408121"/>
                <a:ext cx="609600" cy="5191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vi-VN" altLang="en-US" sz="2800" dirty="0">
                    <a:latin typeface="+mn-lt"/>
                  </a:rPr>
                  <a:t>Q</a:t>
                </a:r>
                <a:endParaRPr lang="en-US" altLang="en-US" sz="2800" dirty="0">
                  <a:latin typeface="+mn-lt"/>
                </a:endParaRPr>
              </a:p>
            </p:txBody>
          </p:sp>
        </p:grpSp>
      </p:grpSp>
      <p:sp>
        <p:nvSpPr>
          <p:cNvPr id="13" name="Rectangle 12"/>
          <p:cNvSpPr/>
          <p:nvPr/>
        </p:nvSpPr>
        <p:spPr>
          <a:xfrm>
            <a:off x="6159777" y="2939377"/>
            <a:ext cx="55226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Đường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gấp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khúc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vi-VN" sz="4000" b="1" dirty="0" smtClean="0">
                <a:solidFill>
                  <a:srgbClr val="7030A0"/>
                </a:solidFill>
              </a:rPr>
              <a:t>DHQK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96303" y="4580025"/>
            <a:ext cx="67056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</a:rPr>
              <a:t>Hoặc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đường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gấp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khúc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vi-VN" sz="4000" b="1" dirty="0" smtClean="0">
                <a:solidFill>
                  <a:srgbClr val="0070C0"/>
                </a:solidFill>
              </a:rPr>
              <a:t>KQHD</a:t>
            </a:r>
            <a:endParaRPr lang="en-US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54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2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14231" y="1368377"/>
            <a:ext cx="10424649" cy="2171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2:  </a:t>
            </a:r>
            <a:endParaRPr lang="en-US" sz="48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r>
              <a:rPr lang="vi-VN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 </a:t>
            </a:r>
            <a:r>
              <a:rPr lang="vi-VN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 dài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đường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gấp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khúc</a:t>
            </a:r>
            <a:r>
              <a:rPr lang="en-US" sz="4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116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t="-8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92370" y="378880"/>
            <a:ext cx="113807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u="sng" dirty="0" smtClean="0">
                <a:ea typeface="Times New Roman" panose="02020603050405020304" pitchFamily="18" charset="0"/>
              </a:rPr>
              <a:t>Bài toán:</a:t>
            </a:r>
            <a:r>
              <a:rPr lang="vi-VN" sz="4000" dirty="0" smtClean="0">
                <a:ea typeface="Times New Roman" panose="02020603050405020304" pitchFamily="18" charset="0"/>
              </a:rPr>
              <a:t> 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vi-VN" sz="4000" dirty="0" smtClean="0">
                <a:ea typeface="Times New Roman" panose="02020603050405020304" pitchFamily="18" charset="0"/>
              </a:rPr>
              <a:t>Cho </a:t>
            </a:r>
            <a:r>
              <a:rPr lang="vi-VN" sz="4000" dirty="0">
                <a:ea typeface="Times New Roman" panose="02020603050405020304" pitchFamily="18" charset="0"/>
              </a:rPr>
              <a:t>đường gấp khúc ABCD có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độ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a typeface="Times New Roman" panose="02020603050405020304" pitchFamily="18" charset="0"/>
              </a:rPr>
              <a:t>dài</a:t>
            </a:r>
            <a:r>
              <a:rPr lang="en-US" sz="4000" dirty="0" smtClean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đoạn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thẳng</a:t>
            </a:r>
            <a:r>
              <a:rPr lang="en-US" sz="4000" dirty="0">
                <a:ea typeface="Times New Roman" panose="02020603050405020304" pitchFamily="18" charset="0"/>
              </a:rPr>
              <a:t> AB </a:t>
            </a:r>
            <a:r>
              <a:rPr lang="en-US" sz="4000" dirty="0" err="1">
                <a:ea typeface="Times New Roman" panose="02020603050405020304" pitchFamily="18" charset="0"/>
              </a:rPr>
              <a:t>bằng</a:t>
            </a:r>
            <a:r>
              <a:rPr lang="en-US" sz="4000" dirty="0">
                <a:ea typeface="Times New Roman" panose="02020603050405020304" pitchFamily="18" charset="0"/>
              </a:rPr>
              <a:t> 2cm, </a:t>
            </a:r>
            <a:r>
              <a:rPr lang="en-US" sz="4000" dirty="0" err="1">
                <a:ea typeface="Times New Roman" panose="02020603050405020304" pitchFamily="18" charset="0"/>
              </a:rPr>
              <a:t>đoạn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thẳng</a:t>
            </a:r>
            <a:r>
              <a:rPr lang="en-US" sz="4000" dirty="0">
                <a:ea typeface="Times New Roman" panose="02020603050405020304" pitchFamily="18" charset="0"/>
              </a:rPr>
              <a:t> BC </a:t>
            </a:r>
            <a:r>
              <a:rPr lang="en-US" sz="4000" dirty="0" err="1">
                <a:ea typeface="Times New Roman" panose="02020603050405020304" pitchFamily="18" charset="0"/>
              </a:rPr>
              <a:t>bằng</a:t>
            </a:r>
            <a:r>
              <a:rPr lang="en-US" sz="4000" dirty="0">
                <a:ea typeface="Times New Roman" panose="02020603050405020304" pitchFamily="18" charset="0"/>
              </a:rPr>
              <a:t> 4cm </a:t>
            </a:r>
            <a:r>
              <a:rPr lang="en-US" sz="4000" dirty="0" err="1">
                <a:ea typeface="Times New Roman" panose="02020603050405020304" pitchFamily="18" charset="0"/>
              </a:rPr>
              <a:t>và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đoạn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ea typeface="Times New Roman" panose="02020603050405020304" pitchFamily="18" charset="0"/>
              </a:rPr>
              <a:t>thẳng</a:t>
            </a:r>
            <a:r>
              <a:rPr lang="en-US" sz="4000" dirty="0" smtClean="0">
                <a:ea typeface="Times New Roman" panose="02020603050405020304" pitchFamily="18" charset="0"/>
              </a:rPr>
              <a:t> </a:t>
            </a:r>
            <a:r>
              <a:rPr lang="en-US" sz="4000" dirty="0">
                <a:ea typeface="Times New Roman" panose="02020603050405020304" pitchFamily="18" charset="0"/>
              </a:rPr>
              <a:t>CD </a:t>
            </a:r>
            <a:r>
              <a:rPr lang="en-US" sz="4000" dirty="0" err="1">
                <a:ea typeface="Times New Roman" panose="02020603050405020304" pitchFamily="18" charset="0"/>
              </a:rPr>
              <a:t>bằng</a:t>
            </a:r>
            <a:r>
              <a:rPr lang="en-US" sz="4000" dirty="0">
                <a:ea typeface="Times New Roman" panose="02020603050405020304" pitchFamily="18" charset="0"/>
              </a:rPr>
              <a:t> 3cm. </a:t>
            </a:r>
            <a:r>
              <a:rPr lang="vi-VN" sz="4000" dirty="0">
                <a:ea typeface="Times New Roman" panose="02020603050405020304" pitchFamily="18" charset="0"/>
              </a:rPr>
              <a:t>Hỏi đ</a:t>
            </a:r>
            <a:r>
              <a:rPr lang="en-US" sz="4000" dirty="0">
                <a:ea typeface="Times New Roman" panose="02020603050405020304" pitchFamily="18" charset="0"/>
              </a:rPr>
              <a:t>ộ </a:t>
            </a:r>
            <a:r>
              <a:rPr lang="en-US" sz="4000" dirty="0" err="1">
                <a:ea typeface="Times New Roman" panose="02020603050405020304" pitchFamily="18" charset="0"/>
              </a:rPr>
              <a:t>dài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đường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gấp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en-US" sz="4000" dirty="0" err="1">
                <a:ea typeface="Times New Roman" panose="02020603050405020304" pitchFamily="18" charset="0"/>
              </a:rPr>
              <a:t>khúc</a:t>
            </a:r>
            <a:r>
              <a:rPr lang="en-US" sz="4000" dirty="0">
                <a:ea typeface="Times New Roman" panose="02020603050405020304" pitchFamily="18" charset="0"/>
              </a:rPr>
              <a:t> </a:t>
            </a:r>
            <a:r>
              <a:rPr lang="vi-VN" sz="4000" dirty="0">
                <a:ea typeface="Times New Roman" panose="02020603050405020304" pitchFamily="18" charset="0"/>
              </a:rPr>
              <a:t>ABCD bằng bao nhiêu </a:t>
            </a:r>
            <a:r>
              <a:rPr lang="vi-VN" sz="4000" dirty="0" smtClean="0">
                <a:ea typeface="Times New Roman" panose="02020603050405020304" pitchFamily="18" charset="0"/>
              </a:rPr>
              <a:t>xăng</a:t>
            </a:r>
            <a:r>
              <a:rPr lang="en-US" sz="4000" dirty="0" smtClean="0">
                <a:ea typeface="Times New Roman" panose="02020603050405020304" pitchFamily="18" charset="0"/>
              </a:rPr>
              <a:t>-</a:t>
            </a:r>
            <a:r>
              <a:rPr lang="vi-VN" sz="4000" dirty="0" smtClean="0">
                <a:ea typeface="Times New Roman" panose="02020603050405020304" pitchFamily="18" charset="0"/>
              </a:rPr>
              <a:t>ti</a:t>
            </a:r>
            <a:r>
              <a:rPr lang="en-US" sz="4000" dirty="0" smtClean="0">
                <a:ea typeface="Times New Roman" panose="02020603050405020304" pitchFamily="18" charset="0"/>
              </a:rPr>
              <a:t>-</a:t>
            </a:r>
            <a:r>
              <a:rPr lang="vi-VN" sz="4000" dirty="0" smtClean="0">
                <a:ea typeface="Times New Roman" panose="02020603050405020304" pitchFamily="18" charset="0"/>
              </a:rPr>
              <a:t>mét</a:t>
            </a:r>
            <a:r>
              <a:rPr lang="vi-VN" sz="4000" dirty="0">
                <a:ea typeface="Times New Roman" panose="02020603050405020304" pitchFamily="18" charset="0"/>
              </a:rPr>
              <a:t>?</a:t>
            </a:r>
            <a:endParaRPr lang="en-US" sz="40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2349601" y="3095862"/>
            <a:ext cx="6389091" cy="3226744"/>
            <a:chOff x="1308592" y="-238181"/>
            <a:chExt cx="6389091" cy="3226744"/>
          </a:xfrm>
        </p:grpSpPr>
        <p:grpSp>
          <p:nvGrpSpPr>
            <p:cNvPr id="22" name="Group 21"/>
            <p:cNvGrpSpPr/>
            <p:nvPr/>
          </p:nvGrpSpPr>
          <p:grpSpPr>
            <a:xfrm>
              <a:off x="1308592" y="165196"/>
              <a:ext cx="6389091" cy="2823367"/>
              <a:chOff x="1308592" y="165196"/>
              <a:chExt cx="6389091" cy="2823367"/>
            </a:xfrm>
          </p:grpSpPr>
          <p:sp>
            <p:nvSpPr>
              <p:cNvPr id="24" name="Line 69"/>
              <p:cNvSpPr>
                <a:spLocks noChangeShapeType="1"/>
              </p:cNvSpPr>
              <p:nvPr/>
            </p:nvSpPr>
            <p:spPr bwMode="auto">
              <a:xfrm flipV="1">
                <a:off x="5758628" y="631357"/>
                <a:ext cx="1623940" cy="1782827"/>
              </a:xfrm>
              <a:prstGeom prst="line">
                <a:avLst/>
              </a:prstGeom>
              <a:noFill/>
              <a:ln w="38100">
                <a:solidFill>
                  <a:srgbClr val="CC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1308592" y="165196"/>
                <a:ext cx="6389091" cy="2823367"/>
                <a:chOff x="1308592" y="165196"/>
                <a:chExt cx="6389091" cy="2823367"/>
              </a:xfrm>
            </p:grpSpPr>
            <p:sp>
              <p:nvSpPr>
                <p:cNvPr id="2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1788688" y="697541"/>
                  <a:ext cx="1224276" cy="1319666"/>
                </a:xfrm>
                <a:prstGeom prst="line">
                  <a:avLst/>
                </a:prstGeom>
                <a:noFill/>
                <a:ln w="381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Line 68"/>
                <p:cNvSpPr>
                  <a:spLocks noChangeShapeType="1"/>
                </p:cNvSpPr>
                <p:nvPr/>
              </p:nvSpPr>
              <p:spPr bwMode="auto">
                <a:xfrm>
                  <a:off x="3016762" y="675108"/>
                  <a:ext cx="2751051" cy="1739077"/>
                </a:xfrm>
                <a:prstGeom prst="line">
                  <a:avLst/>
                </a:prstGeom>
                <a:noFill/>
                <a:ln w="38100">
                  <a:solidFill>
                    <a:srgbClr val="CC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8" name="Group 27"/>
                <p:cNvGrpSpPr/>
                <p:nvPr/>
              </p:nvGrpSpPr>
              <p:grpSpPr>
                <a:xfrm>
                  <a:off x="1308592" y="165196"/>
                  <a:ext cx="6389091" cy="2823367"/>
                  <a:chOff x="1308592" y="165196"/>
                  <a:chExt cx="6389091" cy="2823367"/>
                </a:xfrm>
              </p:grpSpPr>
              <p:sp>
                <p:nvSpPr>
                  <p:cNvPr id="29" name="Text Box 82"/>
                  <p:cNvSpPr txBox="1">
                    <a:spLocks noChangeArrowheads="1"/>
                  </p:cNvSpPr>
                  <p:nvPr/>
                </p:nvSpPr>
                <p:spPr bwMode="auto">
                  <a:xfrm rot="-2585405">
                    <a:off x="1851422" y="644382"/>
                    <a:ext cx="1045165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</a:rPr>
                      <a:t>2cm</a:t>
                    </a:r>
                  </a:p>
                </p:txBody>
              </p:sp>
              <p:sp>
                <p:nvSpPr>
                  <p:cNvPr id="30" name="Text Box 83"/>
                  <p:cNvSpPr txBox="1">
                    <a:spLocks noChangeArrowheads="1"/>
                  </p:cNvSpPr>
                  <p:nvPr/>
                </p:nvSpPr>
                <p:spPr bwMode="auto">
                  <a:xfrm rot="1993624">
                    <a:off x="3914268" y="967415"/>
                    <a:ext cx="140105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  <a:cs typeface="Times New Roman" panose="02020603050405020304" pitchFamily="18" charset="0"/>
                      </a:rPr>
                      <a:t>4cm</a:t>
                    </a:r>
                  </a:p>
                </p:txBody>
              </p:sp>
              <p:sp>
                <p:nvSpPr>
                  <p:cNvPr id="31" name="Text Box 84"/>
                  <p:cNvSpPr txBox="1">
                    <a:spLocks noChangeArrowheads="1"/>
                  </p:cNvSpPr>
                  <p:nvPr/>
                </p:nvSpPr>
                <p:spPr bwMode="auto">
                  <a:xfrm rot="-2976049">
                    <a:off x="5707428" y="986035"/>
                    <a:ext cx="1045165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  <a:cs typeface="Times New Roman" panose="02020603050405020304" pitchFamily="18" charset="0"/>
                      </a:rPr>
                      <a:t>3cm</a:t>
                    </a:r>
                  </a:p>
                </p:txBody>
              </p:sp>
              <p:sp>
                <p:nvSpPr>
                  <p:cNvPr id="32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08592" y="1777641"/>
                    <a:ext cx="48403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</a:rPr>
                      <a:t>A</a:t>
                    </a:r>
                  </a:p>
                </p:txBody>
              </p:sp>
              <p:sp>
                <p:nvSpPr>
                  <p:cNvPr id="33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37917" y="165196"/>
                    <a:ext cx="484036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</a:rPr>
                      <a:t>B</a:t>
                    </a:r>
                  </a:p>
                </p:txBody>
              </p:sp>
              <p:sp>
                <p:nvSpPr>
                  <p:cNvPr id="34" name="Text Box 7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661950" y="2403788"/>
                    <a:ext cx="609600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</a:rPr>
                      <a:t>C</a:t>
                    </a:r>
                  </a:p>
                </p:txBody>
              </p:sp>
              <p:sp>
                <p:nvSpPr>
                  <p:cNvPr id="35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386189" y="284681"/>
                    <a:ext cx="311494" cy="58477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3200" b="1" dirty="0">
                        <a:latin typeface="+mn-lt"/>
                      </a:rPr>
                      <a:t>D</a:t>
                    </a:r>
                  </a:p>
                </p:txBody>
              </p:sp>
              <p:sp>
                <p:nvSpPr>
                  <p:cNvPr id="36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88220" y="1162087"/>
                    <a:ext cx="484036" cy="120032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en-US" sz="7200" dirty="0">
                        <a:solidFill>
                          <a:srgbClr val="FF0000"/>
                        </a:solidFill>
                        <a:latin typeface="+mn-lt"/>
                      </a:rPr>
                      <a:t>.</a:t>
                    </a:r>
                  </a:p>
                </p:txBody>
              </p:sp>
            </p:grpSp>
          </p:grpSp>
        </p:grpSp>
        <p:sp>
          <p:nvSpPr>
            <p:cNvPr id="23" name="Text Box 75"/>
            <p:cNvSpPr txBox="1">
              <a:spLocks noChangeArrowheads="1"/>
            </p:cNvSpPr>
            <p:nvPr/>
          </p:nvSpPr>
          <p:spPr bwMode="auto">
            <a:xfrm>
              <a:off x="7201072" y="-238181"/>
              <a:ext cx="48403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7200" dirty="0">
                  <a:solidFill>
                    <a:srgbClr val="CC0000"/>
                  </a:solidFill>
                  <a:latin typeface="+mn-lt"/>
                </a:rPr>
                <a:t>.</a:t>
              </a:r>
            </a:p>
          </p:txBody>
        </p:sp>
        <p:sp>
          <p:nvSpPr>
            <p:cNvPr id="19" name="Text Box 75"/>
            <p:cNvSpPr txBox="1">
              <a:spLocks noChangeArrowheads="1"/>
            </p:cNvSpPr>
            <p:nvPr/>
          </p:nvSpPr>
          <p:spPr bwMode="auto">
            <a:xfrm>
              <a:off x="2836573" y="-180012"/>
              <a:ext cx="48403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7200" dirty="0">
                  <a:solidFill>
                    <a:srgbClr val="CC0000"/>
                  </a:solidFill>
                  <a:latin typeface="+mn-lt"/>
                </a:rPr>
                <a:t>.</a:t>
              </a:r>
            </a:p>
          </p:txBody>
        </p:sp>
        <p:sp>
          <p:nvSpPr>
            <p:cNvPr id="37" name="Text Box 75"/>
            <p:cNvSpPr txBox="1">
              <a:spLocks noChangeArrowheads="1"/>
            </p:cNvSpPr>
            <p:nvPr/>
          </p:nvSpPr>
          <p:spPr bwMode="auto">
            <a:xfrm>
              <a:off x="5579377" y="1495846"/>
              <a:ext cx="484036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7200" dirty="0">
                  <a:solidFill>
                    <a:srgbClr val="CC0000"/>
                  </a:solidFill>
                  <a:latin typeface="+mn-lt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4010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513</Words>
  <Application>Microsoft Office PowerPoint</Application>
  <PresentationFormat>Widescreen</PresentationFormat>
  <Paragraphs>159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.VnTime</vt:lpstr>
      <vt:lpstr>Arial</vt:lpstr>
      <vt:lpstr>Calibri</vt:lpstr>
      <vt:lpstr>Calibri Light</vt:lpstr>
      <vt:lpstr>HP001 4 hàng</vt:lpstr>
      <vt:lpstr>Times New Roman</vt:lpstr>
      <vt:lpstr>VNI-Ariston</vt:lpstr>
      <vt:lpstr>Wingdings</vt:lpstr>
      <vt:lpstr>Office Theme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Ngô Thị Mến</dc:creator>
  <cp:lastModifiedBy>admin</cp:lastModifiedBy>
  <cp:revision>108</cp:revision>
  <dcterms:created xsi:type="dcterms:W3CDTF">2020-03-18T08:34:14Z</dcterms:created>
  <dcterms:modified xsi:type="dcterms:W3CDTF">2020-04-16T08:12:40Z</dcterms:modified>
</cp:coreProperties>
</file>